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86" r:id="rId3"/>
    <p:sldId id="287" r:id="rId4"/>
    <p:sldId id="288" r:id="rId5"/>
    <p:sldId id="289" r:id="rId6"/>
    <p:sldId id="291" r:id="rId7"/>
    <p:sldId id="290" r:id="rId8"/>
    <p:sldId id="292" r:id="rId9"/>
    <p:sldId id="293" r:id="rId10"/>
    <p:sldId id="294" r:id="rId11"/>
    <p:sldId id="295" r:id="rId12"/>
    <p:sldId id="296" r:id="rId13"/>
    <p:sldId id="297" r:id="rId14"/>
    <p:sldId id="298" r:id="rId15"/>
    <p:sldId id="299" r:id="rId16"/>
    <p:sldId id="300" r:id="rId17"/>
    <p:sldId id="301" r:id="rId18"/>
    <p:sldId id="303" r:id="rId19"/>
    <p:sldId id="313" r:id="rId20"/>
    <p:sldId id="314" r:id="rId21"/>
    <p:sldId id="304" r:id="rId22"/>
    <p:sldId id="315" r:id="rId23"/>
    <p:sldId id="316" r:id="rId24"/>
    <p:sldId id="305" r:id="rId25"/>
    <p:sldId id="306" r:id="rId26"/>
    <p:sldId id="307" r:id="rId27"/>
    <p:sldId id="308" r:id="rId28"/>
    <p:sldId id="309" r:id="rId29"/>
    <p:sldId id="310" r:id="rId3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16.wmf"/><Relationship Id="rId1" Type="http://schemas.openxmlformats.org/officeDocument/2006/relationships/image" Target="../media/image1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6.wmf"/><Relationship Id="rId1" Type="http://schemas.openxmlformats.org/officeDocument/2006/relationships/image" Target="../media/image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7D61F10-04E2-4DEF-83EA-A832BD144EA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B19BD66-D08E-4EBD-BD98-95EF1D042E27}"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0C1348D-F5DB-4FED-ABD8-659228092C8A}"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A2D2065E-1575-44B8-A137-337FD8897C95}"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62D9E7D-26FA-4B14-BCC2-F50DD9BE2B47}"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5B2F81A-FB87-4D94-8F14-0B3DC294393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AD9F244-7079-4D60-B4B5-9EA4B4520050}"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44A6E922-9FC1-4206-89FD-8364DC7F2016}"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61F00CEA-61A0-4935-93B5-4BBDA7880114}"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35239BC4-8E1F-4A5D-AD99-DC62D3D55A4F}"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99F075E-B8EE-454C-831D-049877E11907}"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06DB738-BE13-4A28-9EFC-346EA4501FE2}"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06BBAE8-25FA-4EC2-9B37-10CAAEFC63B6}"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21.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2.xml"/><Relationship Id="rId1" Type="http://schemas.openxmlformats.org/officeDocument/2006/relationships/vmlDrawing" Target="../drawings/vmlDrawing14.vml"/><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oleObject" Target="../embeddings/oleObject27.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oleObject" Target="../embeddings/oleObject29.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9.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20.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2.v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0" y="0"/>
            <a:ext cx="9144000" cy="6858000"/>
          </a:xfrm>
        </p:spPr>
        <p:txBody>
          <a:bodyPr/>
          <a:lstStyle/>
          <a:p>
            <a:pPr>
              <a:buFontTx/>
              <a:buNone/>
            </a:pPr>
            <a:r>
              <a:rPr lang="ru-RU"/>
              <a:t>  </a:t>
            </a:r>
            <a:r>
              <a:rPr lang="ru-RU">
                <a:solidFill>
                  <a:srgbClr val="FF0000"/>
                </a:solidFill>
              </a:rPr>
              <a:t>Наибольшее значение</a:t>
            </a:r>
            <a:r>
              <a:rPr lang="ru-RU"/>
              <a:t> потребляемой  </a:t>
            </a:r>
            <a:r>
              <a:rPr lang="ru-RU">
                <a:solidFill>
                  <a:srgbClr val="FF0000"/>
                </a:solidFill>
              </a:rPr>
              <a:t>Р</a:t>
            </a:r>
            <a:r>
              <a:rPr lang="ru-RU"/>
              <a:t>, которое соответствует опрокидывающему моменту эквивалентного двигателя, равно </a:t>
            </a:r>
          </a:p>
          <a:p>
            <a:pPr>
              <a:buFontTx/>
              <a:buNone/>
            </a:pPr>
            <a:endParaRPr lang="ru-RU"/>
          </a:p>
          <a:p>
            <a:pPr>
              <a:buFontTx/>
              <a:buNone/>
            </a:pPr>
            <a:endParaRPr lang="ru-RU"/>
          </a:p>
          <a:p>
            <a:pPr>
              <a:buFontTx/>
              <a:buNone/>
            </a:pPr>
            <a:endParaRPr lang="ru-RU"/>
          </a:p>
          <a:p>
            <a:pPr algn="just">
              <a:buFontTx/>
              <a:buNone/>
            </a:pPr>
            <a:r>
              <a:rPr lang="ru-RU">
                <a:solidFill>
                  <a:srgbClr val="FF0000"/>
                </a:solidFill>
              </a:rPr>
              <a:t>   Со снижением</a:t>
            </a:r>
            <a:r>
              <a:rPr lang="ru-RU"/>
              <a:t> напряжения на двигателе опрокидывающий момент снижается. </a:t>
            </a:r>
          </a:p>
        </p:txBody>
      </p:sp>
      <p:sp>
        <p:nvSpPr>
          <p:cNvPr id="38917" name="Rectangle 5"/>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8916" name="Object 4"/>
          <p:cNvGraphicFramePr>
            <a:graphicFrameLocks noChangeAspect="1"/>
          </p:cNvGraphicFramePr>
          <p:nvPr/>
        </p:nvGraphicFramePr>
        <p:xfrm>
          <a:off x="1143000" y="1600200"/>
          <a:ext cx="6858000" cy="1268413"/>
        </p:xfrm>
        <a:graphic>
          <a:graphicData uri="http://schemas.openxmlformats.org/presentationml/2006/ole">
            <p:oleObj spid="_x0000_s38916" name="Формула" r:id="rId3" imgW="1651000" imgH="304800" progId="Equation.3">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0" y="0"/>
            <a:ext cx="9144000" cy="6858000"/>
          </a:xfrm>
        </p:spPr>
        <p:txBody>
          <a:bodyPr/>
          <a:lstStyle/>
          <a:p>
            <a:pPr>
              <a:buFontTx/>
              <a:buNone/>
            </a:pPr>
            <a:r>
              <a:rPr lang="ru-RU"/>
              <a:t> </a:t>
            </a:r>
          </a:p>
        </p:txBody>
      </p:sp>
      <p:sp>
        <p:nvSpPr>
          <p:cNvPr id="48133" name="Rectangle 5"/>
          <p:cNvSpPr>
            <a:spLocks noChangeArrowheads="1"/>
          </p:cNvSpPr>
          <p:nvPr/>
        </p:nvSpPr>
        <p:spPr bwMode="auto">
          <a:xfrm>
            <a:off x="0" y="301466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8132" name="Object 4"/>
          <p:cNvGraphicFramePr>
            <a:graphicFrameLocks noChangeAspect="1"/>
          </p:cNvGraphicFramePr>
          <p:nvPr/>
        </p:nvGraphicFramePr>
        <p:xfrm>
          <a:off x="457200" y="533400"/>
          <a:ext cx="8305800" cy="2960688"/>
        </p:xfrm>
        <a:graphic>
          <a:graphicData uri="http://schemas.openxmlformats.org/presentationml/2006/ole">
            <p:oleObj spid="_x0000_s48132" name="Формула" r:id="rId3" imgW="2324100" imgH="825500" progId="Equation.3">
              <p:embed/>
            </p:oleObj>
          </a:graphicData>
        </a:graphic>
      </p:graphicFrame>
      <p:sp>
        <p:nvSpPr>
          <p:cNvPr id="48134" name="Rectangle 6"/>
          <p:cNvSpPr>
            <a:spLocks noChangeArrowheads="1"/>
          </p:cNvSpPr>
          <p:nvPr/>
        </p:nvSpPr>
        <p:spPr bwMode="auto">
          <a:xfrm>
            <a:off x="762000" y="4572000"/>
            <a:ext cx="7383463" cy="1554163"/>
          </a:xfrm>
          <a:prstGeom prst="rect">
            <a:avLst/>
          </a:prstGeom>
          <a:noFill/>
          <a:ln w="9525">
            <a:noFill/>
            <a:miter lim="800000"/>
            <a:headEnd/>
            <a:tailEnd/>
          </a:ln>
          <a:effectLst/>
        </p:spPr>
        <p:txBody>
          <a:bodyPr wrap="none" anchor="ctr">
            <a:spAutoFit/>
          </a:bodyPr>
          <a:lstStyle/>
          <a:p>
            <a:pPr indent="450850" algn="ctr"/>
            <a:r>
              <a:rPr lang="ru-RU" sz="3200"/>
              <a:t>где Р – потребляемая АД мощность,</a:t>
            </a:r>
          </a:p>
          <a:p>
            <a:pPr indent="450850" algn="ctr"/>
            <a:r>
              <a:rPr lang="ru-RU" sz="3200"/>
              <a:t>РМХ – мощность, определяемая </a:t>
            </a:r>
          </a:p>
          <a:p>
            <a:pPr indent="450850" algn="ctr"/>
            <a:r>
              <a:rPr lang="ru-RU" sz="3200"/>
              <a:t>моментом сопротивления механизма.</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6858000"/>
          </a:xfrm>
        </p:spPr>
        <p:txBody>
          <a:bodyPr/>
          <a:lstStyle/>
          <a:p>
            <a:pPr algn="just">
              <a:buFontTx/>
              <a:buNone/>
            </a:pPr>
            <a:r>
              <a:rPr lang="ru-RU"/>
              <a:t>  Второе уравнение содержит только одну переменную – скольжение </a:t>
            </a:r>
            <a:r>
              <a:rPr lang="en-US"/>
              <a:t>s</a:t>
            </a:r>
            <a:r>
              <a:rPr lang="ru-RU"/>
              <a:t>, остальные параметры постоянны. Соответственно действие возмущений влияет только на баланс активной мощности в точке включения АД и его можно определить по критерию</a:t>
            </a:r>
          </a:p>
          <a:p>
            <a:pPr algn="just">
              <a:buFontTx/>
              <a:buNone/>
            </a:pPr>
            <a:endParaRPr lang="ru-RU"/>
          </a:p>
          <a:p>
            <a:pPr algn="just">
              <a:buFontTx/>
              <a:buNone/>
            </a:pPr>
            <a:endParaRPr lang="ru-RU"/>
          </a:p>
          <a:p>
            <a:pPr algn="just">
              <a:buFontTx/>
              <a:buNone/>
            </a:pPr>
            <a:r>
              <a:rPr lang="ru-RU"/>
              <a:t>  При постоянном моменте Р</a:t>
            </a:r>
            <a:r>
              <a:rPr lang="ru-RU" baseline="-25000"/>
              <a:t>МХ</a:t>
            </a:r>
            <a:r>
              <a:rPr lang="ru-RU"/>
              <a:t>(Х)=</a:t>
            </a:r>
            <a:r>
              <a:rPr lang="en-US"/>
              <a:t>const</a:t>
            </a:r>
            <a:r>
              <a:rPr lang="ru-RU"/>
              <a:t>, и </a:t>
            </a:r>
          </a:p>
          <a:p>
            <a:pPr algn="just">
              <a:buFontTx/>
              <a:buNone/>
            </a:pPr>
            <a:endParaRPr lang="ru-RU"/>
          </a:p>
        </p:txBody>
      </p:sp>
      <p:sp>
        <p:nvSpPr>
          <p:cNvPr id="4915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9156" name="Object 4"/>
          <p:cNvGraphicFramePr>
            <a:graphicFrameLocks noChangeAspect="1"/>
          </p:cNvGraphicFramePr>
          <p:nvPr/>
        </p:nvGraphicFramePr>
        <p:xfrm>
          <a:off x="2590800" y="3276600"/>
          <a:ext cx="6172200" cy="1077913"/>
        </p:xfrm>
        <a:graphic>
          <a:graphicData uri="http://schemas.openxmlformats.org/presentationml/2006/ole">
            <p:oleObj spid="_x0000_s49156" name="Формула" r:id="rId3" imgW="1358310" imgH="241195" progId="Equation.3">
              <p:embed/>
            </p:oleObj>
          </a:graphicData>
        </a:graphic>
      </p:graphicFrame>
      <p:sp>
        <p:nvSpPr>
          <p:cNvPr id="49159" name="Rectangle 7"/>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9158" name="Object 6"/>
          <p:cNvGraphicFramePr>
            <a:graphicFrameLocks noChangeAspect="1"/>
          </p:cNvGraphicFramePr>
          <p:nvPr/>
        </p:nvGraphicFramePr>
        <p:xfrm>
          <a:off x="3048000" y="5334000"/>
          <a:ext cx="2895600" cy="917575"/>
        </p:xfrm>
        <a:graphic>
          <a:graphicData uri="http://schemas.openxmlformats.org/presentationml/2006/ole">
            <p:oleObj spid="_x0000_s49158" name="Формула" r:id="rId4" imgW="748975" imgH="241195"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0" y="0"/>
            <a:ext cx="9144000" cy="6858000"/>
          </a:xfrm>
        </p:spPr>
        <p:txBody>
          <a:bodyPr/>
          <a:lstStyle/>
          <a:p>
            <a:pPr algn="just">
              <a:lnSpc>
                <a:spcPct val="90000"/>
              </a:lnSpc>
              <a:buFontTx/>
              <a:buNone/>
            </a:pPr>
            <a:r>
              <a:rPr lang="ru-RU" sz="2800"/>
              <a:t>   При таком условии работа асинхронной нагрузки устойчива. Предел сохранения устойчивости имеет место при</a:t>
            </a:r>
          </a:p>
          <a:p>
            <a:pPr algn="just">
              <a:lnSpc>
                <a:spcPct val="90000"/>
              </a:lnSpc>
              <a:buFontTx/>
              <a:buNone/>
            </a:pPr>
            <a:endParaRPr lang="ru-RU" sz="2800"/>
          </a:p>
          <a:p>
            <a:pPr algn="just">
              <a:lnSpc>
                <a:spcPct val="90000"/>
              </a:lnSpc>
              <a:buFontTx/>
              <a:buNone/>
            </a:pPr>
            <a:endParaRPr lang="ru-RU" sz="2800"/>
          </a:p>
          <a:p>
            <a:pPr algn="just">
              <a:lnSpc>
                <a:spcPct val="90000"/>
              </a:lnSpc>
              <a:buFontTx/>
              <a:buNone/>
            </a:pPr>
            <a:r>
              <a:rPr lang="ru-RU" sz="2800"/>
              <a:t>  Физически производная  характеризует реакцию СЭС на увеличение скольжения асинхронной нагрузки. При положительной производной случайному повышению скольжения соответствует увеличение потребляемой из сети электромагнитной мощности. При этом электромагнитная мощность возрастает быстрее, чем тормозящая статическая мощность механизма. Избыток мощности приводит к ускорению двигателя и возвращает к скольжению исходного режима.                     </a:t>
            </a:r>
          </a:p>
        </p:txBody>
      </p:sp>
      <p:sp>
        <p:nvSpPr>
          <p:cNvPr id="5018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0180" name="Object 4"/>
          <p:cNvGraphicFramePr>
            <a:graphicFrameLocks noChangeAspect="1"/>
          </p:cNvGraphicFramePr>
          <p:nvPr/>
        </p:nvGraphicFramePr>
        <p:xfrm>
          <a:off x="3429000" y="1143000"/>
          <a:ext cx="2590800" cy="841375"/>
        </p:xfrm>
        <a:graphic>
          <a:graphicData uri="http://schemas.openxmlformats.org/presentationml/2006/ole">
            <p:oleObj spid="_x0000_s50180" name="Формула" r:id="rId3" imgW="736600" imgH="241300"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0" y="0"/>
            <a:ext cx="9144000" cy="6858000"/>
          </a:xfrm>
        </p:spPr>
        <p:txBody>
          <a:bodyPr/>
          <a:lstStyle/>
          <a:p>
            <a:pPr>
              <a:buFontTx/>
              <a:buNone/>
            </a:pPr>
            <a:r>
              <a:rPr lang="ru-RU"/>
              <a:t>  </a:t>
            </a:r>
            <a:r>
              <a:rPr lang="ru-RU">
                <a:solidFill>
                  <a:srgbClr val="FF0000"/>
                </a:solidFill>
              </a:rPr>
              <a:t>При утяжелении режима</a:t>
            </a:r>
            <a:r>
              <a:rPr lang="ru-RU"/>
              <a:t> по скольжению </a:t>
            </a:r>
            <a:r>
              <a:rPr lang="en-US" b="1">
                <a:solidFill>
                  <a:srgbClr val="FF0000"/>
                </a:solidFill>
              </a:rPr>
              <a:t>s</a:t>
            </a:r>
            <a:r>
              <a:rPr lang="ru-RU"/>
              <a:t> можно определить критические значения изменяющихся параметров </a:t>
            </a:r>
            <a:r>
              <a:rPr lang="ru-RU" b="1">
                <a:solidFill>
                  <a:srgbClr val="FF0000"/>
                </a:solidFill>
              </a:rPr>
              <a:t>Р</a:t>
            </a:r>
            <a:r>
              <a:rPr lang="ru-RU" b="1" baseline="-25000">
                <a:solidFill>
                  <a:srgbClr val="FF0000"/>
                </a:solidFill>
              </a:rPr>
              <a:t>КР</a:t>
            </a:r>
            <a:r>
              <a:rPr lang="ru-RU"/>
              <a:t> и </a:t>
            </a:r>
            <a:r>
              <a:rPr lang="en-US" b="1">
                <a:solidFill>
                  <a:srgbClr val="FF0000"/>
                </a:solidFill>
              </a:rPr>
              <a:t>s</a:t>
            </a:r>
            <a:r>
              <a:rPr lang="ru-RU" b="1" baseline="-25000">
                <a:solidFill>
                  <a:srgbClr val="FF0000"/>
                </a:solidFill>
              </a:rPr>
              <a:t>КР</a:t>
            </a:r>
            <a:r>
              <a:rPr lang="ru-RU"/>
              <a:t> для предельного по устойчивости состояния. При                      , критическое скольжение равно</a:t>
            </a:r>
          </a:p>
          <a:p>
            <a:pPr>
              <a:buFontTx/>
              <a:buNone/>
            </a:pPr>
            <a:endParaRPr lang="ru-RU"/>
          </a:p>
          <a:p>
            <a:pPr algn="just">
              <a:buFontTx/>
              <a:buNone/>
            </a:pPr>
            <a:r>
              <a:rPr lang="ru-RU"/>
              <a:t>   Наибольшее значение потребляемой мощности, которое соответствует опрокидывающему моменту эквивалентного двигателя, равно</a:t>
            </a:r>
          </a:p>
          <a:p>
            <a:pPr algn="just">
              <a:buFontTx/>
              <a:buNone/>
            </a:pPr>
            <a:r>
              <a:rPr lang="ru-RU"/>
              <a:t>  </a:t>
            </a:r>
          </a:p>
          <a:p>
            <a:pPr>
              <a:buFontTx/>
              <a:buNone/>
            </a:pPr>
            <a:r>
              <a:rPr lang="ru-RU"/>
              <a:t>  </a:t>
            </a:r>
          </a:p>
        </p:txBody>
      </p:sp>
      <p:sp>
        <p:nvSpPr>
          <p:cNvPr id="51205" name="Rectangle 5"/>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1204" name="Object 4"/>
          <p:cNvGraphicFramePr>
            <a:graphicFrameLocks noChangeAspect="1"/>
          </p:cNvGraphicFramePr>
          <p:nvPr/>
        </p:nvGraphicFramePr>
        <p:xfrm>
          <a:off x="1371600" y="1981200"/>
          <a:ext cx="1981200" cy="642938"/>
        </p:xfrm>
        <a:graphic>
          <a:graphicData uri="http://schemas.openxmlformats.org/presentationml/2006/ole">
            <p:oleObj spid="_x0000_s51204" name="Формула" r:id="rId3" imgW="736600" imgH="241300" progId="Equation.3">
              <p:embed/>
            </p:oleObj>
          </a:graphicData>
        </a:graphic>
      </p:graphicFrame>
      <p:sp>
        <p:nvSpPr>
          <p:cNvPr id="51207" name="Rectangle 7"/>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1206" name="Object 6"/>
          <p:cNvGraphicFramePr>
            <a:graphicFrameLocks noChangeAspect="1"/>
          </p:cNvGraphicFramePr>
          <p:nvPr/>
        </p:nvGraphicFramePr>
        <p:xfrm>
          <a:off x="2057400" y="2709863"/>
          <a:ext cx="5105400" cy="1028700"/>
        </p:xfrm>
        <a:graphic>
          <a:graphicData uri="http://schemas.openxmlformats.org/presentationml/2006/ole">
            <p:oleObj spid="_x0000_s51206" name="Формула" r:id="rId4" imgW="1320227" imgH="266584" progId="Equation.3">
              <p:embed/>
            </p:oleObj>
          </a:graphicData>
        </a:graphic>
      </p:graphicFrame>
      <p:sp>
        <p:nvSpPr>
          <p:cNvPr id="51209"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1208" name="Object 8"/>
          <p:cNvGraphicFramePr>
            <a:graphicFrameLocks noChangeAspect="1"/>
          </p:cNvGraphicFramePr>
          <p:nvPr/>
        </p:nvGraphicFramePr>
        <p:xfrm>
          <a:off x="1981200" y="5313363"/>
          <a:ext cx="6400800" cy="1182687"/>
        </p:xfrm>
        <a:graphic>
          <a:graphicData uri="http://schemas.openxmlformats.org/presentationml/2006/ole">
            <p:oleObj spid="_x0000_s51208" name="Формула" r:id="rId5" imgW="1651000" imgH="304800" progId="Equation.3">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0" y="0"/>
            <a:ext cx="9144000" cy="6858000"/>
          </a:xfrm>
        </p:spPr>
        <p:txBody>
          <a:bodyPr/>
          <a:lstStyle/>
          <a:p>
            <a:pPr>
              <a:buFontTx/>
              <a:buNone/>
            </a:pPr>
            <a:r>
              <a:rPr lang="ru-RU" sz="2800"/>
              <a:t>   </a:t>
            </a:r>
            <a:r>
              <a:rPr lang="ru-RU" sz="2800">
                <a:solidFill>
                  <a:srgbClr val="FF0000"/>
                </a:solidFill>
              </a:rPr>
              <a:t>Со снижением напряжения</a:t>
            </a:r>
            <a:r>
              <a:rPr lang="ru-RU" sz="2800"/>
              <a:t> на двигателе опрокидывающий момент снижается. </a:t>
            </a:r>
            <a:r>
              <a:rPr lang="ru-RU" sz="2800">
                <a:solidFill>
                  <a:srgbClr val="FF0000"/>
                </a:solidFill>
              </a:rPr>
              <a:t>Напряжение</a:t>
            </a:r>
            <a:r>
              <a:rPr lang="ru-RU" sz="2800"/>
              <a:t>, при котором опрокидывающий момент становится равным двигательному моменту, </a:t>
            </a:r>
            <a:r>
              <a:rPr lang="ru-RU" sz="2800">
                <a:solidFill>
                  <a:srgbClr val="FF0000"/>
                </a:solidFill>
              </a:rPr>
              <a:t>называется критическим</a:t>
            </a:r>
            <a:r>
              <a:rPr lang="ru-RU" sz="2800"/>
              <a:t>.</a:t>
            </a:r>
          </a:p>
          <a:p>
            <a:pPr>
              <a:buFontTx/>
              <a:buNone/>
            </a:pPr>
            <a:endParaRPr lang="ru-RU" sz="2800"/>
          </a:p>
          <a:p>
            <a:pPr>
              <a:buFontTx/>
              <a:buNone/>
            </a:pPr>
            <a:endParaRPr lang="ru-RU" sz="2800"/>
          </a:p>
          <a:p>
            <a:pPr>
              <a:buFontTx/>
              <a:buNone/>
            </a:pPr>
            <a:r>
              <a:rPr lang="ru-RU" sz="2800"/>
              <a:t>   При напряжении меньшем критического двигатели узла нагрузки затормаживаются. </a:t>
            </a:r>
          </a:p>
          <a:p>
            <a:pPr>
              <a:buFontTx/>
              <a:buNone/>
            </a:pPr>
            <a:r>
              <a:rPr lang="ru-RU" sz="2800"/>
              <a:t>   Значение критического напряжения совместно с </a:t>
            </a:r>
            <a:r>
              <a:rPr lang="ru-RU" sz="2800" b="1">
                <a:solidFill>
                  <a:srgbClr val="FF0000"/>
                </a:solidFill>
              </a:rPr>
              <a:t>Р</a:t>
            </a:r>
            <a:r>
              <a:rPr lang="ru-RU" sz="2800" b="1" baseline="-25000">
                <a:solidFill>
                  <a:srgbClr val="FF0000"/>
                </a:solidFill>
              </a:rPr>
              <a:t>КР</a:t>
            </a:r>
            <a:r>
              <a:rPr lang="ru-RU" sz="2800"/>
              <a:t> и </a:t>
            </a:r>
            <a:r>
              <a:rPr lang="en-US" sz="2800" b="1">
                <a:solidFill>
                  <a:srgbClr val="FF0000"/>
                </a:solidFill>
              </a:rPr>
              <a:t>s</a:t>
            </a:r>
            <a:r>
              <a:rPr lang="ru-RU" sz="2800" b="1" baseline="-25000">
                <a:solidFill>
                  <a:srgbClr val="FF0000"/>
                </a:solidFill>
              </a:rPr>
              <a:t>КР</a:t>
            </a:r>
            <a:r>
              <a:rPr lang="ru-RU" sz="2800"/>
              <a:t> для предельного режима характеризует степень устойчивости асинхронной нагрузки. Чем выше критическое напряжение, тем ниже устойчивость двигателей.</a:t>
            </a:r>
          </a:p>
          <a:p>
            <a:pPr>
              <a:buFontTx/>
              <a:buNone/>
            </a:pPr>
            <a:endParaRPr lang="ru-RU" sz="2800"/>
          </a:p>
        </p:txBody>
      </p:sp>
      <p:sp>
        <p:nvSpPr>
          <p:cNvPr id="52229" name="Rectangle 5"/>
          <p:cNvSpPr>
            <a:spLocks noChangeArrowheads="1"/>
          </p:cNvSpPr>
          <p:nvPr/>
        </p:nvSpPr>
        <p:spPr bwMode="auto">
          <a:xfrm>
            <a:off x="0" y="32766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2228" name="Object 4"/>
          <p:cNvGraphicFramePr>
            <a:graphicFrameLocks noChangeAspect="1"/>
          </p:cNvGraphicFramePr>
          <p:nvPr/>
        </p:nvGraphicFramePr>
        <p:xfrm>
          <a:off x="1143000" y="2209800"/>
          <a:ext cx="6553200" cy="1008063"/>
        </p:xfrm>
        <a:graphic>
          <a:graphicData uri="http://schemas.openxmlformats.org/presentationml/2006/ole">
            <p:oleObj spid="_x0000_s52228" name="Формула" r:id="rId3" imgW="1981200" imgH="304800" progId="Equation.3">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0" y="0"/>
            <a:ext cx="9144000" cy="6858000"/>
          </a:xfrm>
        </p:spPr>
        <p:txBody>
          <a:bodyPr/>
          <a:lstStyle/>
          <a:p>
            <a:pPr>
              <a:buFontTx/>
              <a:buNone/>
            </a:pPr>
            <a:r>
              <a:rPr lang="ru-RU"/>
              <a:t>      </a:t>
            </a:r>
            <a:r>
              <a:rPr lang="ru-RU">
                <a:solidFill>
                  <a:srgbClr val="FF0000"/>
                </a:solidFill>
              </a:rPr>
              <a:t>При постоянной</a:t>
            </a:r>
            <a:r>
              <a:rPr lang="ru-RU"/>
              <a:t> потребляемой активной мощности избыточную энергию можно оценить по балансу реактивной мощности</a:t>
            </a:r>
          </a:p>
          <a:p>
            <a:pPr>
              <a:buFontTx/>
              <a:buNone/>
            </a:pPr>
            <a:endParaRPr lang="ru-RU"/>
          </a:p>
          <a:p>
            <a:pPr>
              <a:buFontTx/>
              <a:buNone/>
            </a:pPr>
            <a:endParaRPr lang="ru-RU"/>
          </a:p>
          <a:p>
            <a:pPr>
              <a:buFontTx/>
              <a:buNone/>
            </a:pPr>
            <a:r>
              <a:rPr lang="ru-RU"/>
              <a:t>Где </a:t>
            </a:r>
          </a:p>
          <a:p>
            <a:pPr>
              <a:buFontTx/>
              <a:buNone/>
            </a:pPr>
            <a:r>
              <a:rPr lang="ru-RU"/>
              <a:t> </a:t>
            </a:r>
          </a:p>
        </p:txBody>
      </p:sp>
      <p:sp>
        <p:nvSpPr>
          <p:cNvPr id="53253" name="Rectangle 5"/>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3252" name="Object 4"/>
          <p:cNvGraphicFramePr>
            <a:graphicFrameLocks noChangeAspect="1"/>
          </p:cNvGraphicFramePr>
          <p:nvPr/>
        </p:nvGraphicFramePr>
        <p:xfrm>
          <a:off x="3124200" y="1600200"/>
          <a:ext cx="2895600" cy="844550"/>
        </p:xfrm>
        <a:graphic>
          <a:graphicData uri="http://schemas.openxmlformats.org/presentationml/2006/ole">
            <p:oleObj spid="_x0000_s53252" name="Формула" r:id="rId3" imgW="914003" imgH="266584" progId="Equation.3">
              <p:embed/>
            </p:oleObj>
          </a:graphicData>
        </a:graphic>
      </p:graphicFrame>
      <p:sp>
        <p:nvSpPr>
          <p:cNvPr id="5325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3254" name="Object 6"/>
          <p:cNvGraphicFramePr>
            <a:graphicFrameLocks noChangeAspect="1"/>
          </p:cNvGraphicFramePr>
          <p:nvPr/>
        </p:nvGraphicFramePr>
        <p:xfrm>
          <a:off x="1828800" y="3505200"/>
          <a:ext cx="5410200" cy="2746375"/>
        </p:xfrm>
        <a:graphic>
          <a:graphicData uri="http://schemas.openxmlformats.org/presentationml/2006/ole">
            <p:oleObj spid="_x0000_s53254" name="Формула" r:id="rId4" imgW="1879600" imgH="952500" progId="Equation.3">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sz="half" idx="1"/>
          </p:nvPr>
        </p:nvSpPr>
        <p:spPr>
          <a:xfrm>
            <a:off x="0" y="0"/>
            <a:ext cx="9144000" cy="6858000"/>
          </a:xfrm>
        </p:spPr>
        <p:txBody>
          <a:bodyPr/>
          <a:lstStyle/>
          <a:p>
            <a:pPr>
              <a:buFontTx/>
              <a:buNone/>
            </a:pPr>
            <a:r>
              <a:rPr lang="ru-RU" sz="2800"/>
              <a:t>  </a:t>
            </a:r>
            <a:r>
              <a:rPr lang="ru-RU"/>
              <a:t>Задаваясь значениями скольжения необходимо определить ток </a:t>
            </a:r>
          </a:p>
          <a:p>
            <a:pPr>
              <a:buFontTx/>
              <a:buNone/>
            </a:pPr>
            <a:endParaRPr lang="ru-RU"/>
          </a:p>
          <a:p>
            <a:pPr>
              <a:buFontTx/>
              <a:buNone/>
            </a:pPr>
            <a:endParaRPr lang="ru-RU"/>
          </a:p>
          <a:p>
            <a:pPr>
              <a:buFontTx/>
              <a:buNone/>
            </a:pPr>
            <a:r>
              <a:rPr lang="ru-RU"/>
              <a:t>   По значениям тока вычисляется ряд напряжений</a:t>
            </a:r>
          </a:p>
          <a:p>
            <a:pPr>
              <a:buFontTx/>
              <a:buNone/>
            </a:pPr>
            <a:endParaRPr lang="ru-RU"/>
          </a:p>
          <a:p>
            <a:pPr>
              <a:buFontTx/>
              <a:buNone/>
            </a:pPr>
            <a:endParaRPr lang="ru-RU"/>
          </a:p>
          <a:p>
            <a:pPr>
              <a:buFontTx/>
              <a:buNone/>
            </a:pPr>
            <a:r>
              <a:rPr lang="ru-RU"/>
              <a:t> </a:t>
            </a:r>
          </a:p>
          <a:p>
            <a:pPr>
              <a:buFontTx/>
              <a:buNone/>
            </a:pPr>
            <a:r>
              <a:rPr lang="ru-RU"/>
              <a:t> и определяются составляющие уравнения </a:t>
            </a:r>
          </a:p>
          <a:p>
            <a:pPr>
              <a:buFontTx/>
              <a:buNone/>
            </a:pPr>
            <a:endParaRPr lang="ru-RU"/>
          </a:p>
          <a:p>
            <a:pPr>
              <a:buFontTx/>
              <a:buNone/>
            </a:pPr>
            <a:endParaRPr lang="ru-RU" sz="2800"/>
          </a:p>
        </p:txBody>
      </p:sp>
      <p:sp>
        <p:nvSpPr>
          <p:cNvPr id="5427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4276" name="Object 4"/>
          <p:cNvGraphicFramePr>
            <a:graphicFrameLocks noChangeAspect="1"/>
          </p:cNvGraphicFramePr>
          <p:nvPr/>
        </p:nvGraphicFramePr>
        <p:xfrm>
          <a:off x="2895600" y="838200"/>
          <a:ext cx="3352800" cy="1117600"/>
        </p:xfrm>
        <a:graphic>
          <a:graphicData uri="http://schemas.openxmlformats.org/presentationml/2006/ole">
            <p:oleObj spid="_x0000_s54276" name="Формула" r:id="rId3" imgW="914400" imgH="304800" progId="Equation.3">
              <p:embed/>
            </p:oleObj>
          </a:graphicData>
        </a:graphic>
      </p:graphicFrame>
      <p:sp>
        <p:nvSpPr>
          <p:cNvPr id="5427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4278" name="Object 6"/>
          <p:cNvGraphicFramePr>
            <a:graphicFrameLocks noChangeAspect="1"/>
          </p:cNvGraphicFramePr>
          <p:nvPr/>
        </p:nvGraphicFramePr>
        <p:xfrm>
          <a:off x="762000" y="3352800"/>
          <a:ext cx="7620000" cy="1300163"/>
        </p:xfrm>
        <a:graphic>
          <a:graphicData uri="http://schemas.openxmlformats.org/presentationml/2006/ole">
            <p:oleObj spid="_x0000_s54278" name="Формула" r:id="rId4" imgW="2070100" imgH="355600" progId="Equation.3">
              <p:embed/>
            </p:oleObj>
          </a:graphicData>
        </a:graphic>
      </p:graphicFrame>
      <p:graphicFrame>
        <p:nvGraphicFramePr>
          <p:cNvPr id="54280" name="Object 8"/>
          <p:cNvGraphicFramePr>
            <a:graphicFrameLocks noChangeAspect="1"/>
          </p:cNvGraphicFramePr>
          <p:nvPr>
            <p:ph sz="half" idx="2"/>
          </p:nvPr>
        </p:nvGraphicFramePr>
        <p:xfrm>
          <a:off x="3048000" y="5715000"/>
          <a:ext cx="2743200" cy="800100"/>
        </p:xfrm>
        <a:graphic>
          <a:graphicData uri="http://schemas.openxmlformats.org/presentationml/2006/ole">
            <p:oleObj spid="_x0000_s54280" name="Формула" r:id="rId5" imgW="914003" imgH="266584"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0" y="0"/>
            <a:ext cx="9144000" cy="6858000"/>
          </a:xfrm>
        </p:spPr>
        <p:txBody>
          <a:bodyPr/>
          <a:lstStyle/>
          <a:p>
            <a:pPr>
              <a:buFontTx/>
              <a:buNone/>
            </a:pPr>
            <a:r>
              <a:rPr lang="ru-RU"/>
              <a:t>  Анализ зависимости  показывает, что предельный режим с критическими параметрами  соответствует критерию </a:t>
            </a:r>
          </a:p>
          <a:p>
            <a:pPr>
              <a:buFontTx/>
              <a:buNone/>
            </a:pPr>
            <a:endParaRPr lang="ru-RU"/>
          </a:p>
        </p:txBody>
      </p:sp>
      <p:sp>
        <p:nvSpPr>
          <p:cNvPr id="56325" name="Rectangle 5"/>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6324" name="Object 4"/>
          <p:cNvGraphicFramePr>
            <a:graphicFrameLocks noChangeAspect="1"/>
          </p:cNvGraphicFramePr>
          <p:nvPr/>
        </p:nvGraphicFramePr>
        <p:xfrm>
          <a:off x="2286000" y="1752600"/>
          <a:ext cx="3733800" cy="925513"/>
        </p:xfrm>
        <a:graphic>
          <a:graphicData uri="http://schemas.openxmlformats.org/presentationml/2006/ole">
            <p:oleObj spid="_x0000_s56324" name="Формула" r:id="rId3" imgW="1079032" imgH="266584" progId="Equation.3">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0" y="0"/>
            <a:ext cx="9144000" cy="6858000"/>
          </a:xfrm>
        </p:spPr>
        <p:txBody>
          <a:bodyPr/>
          <a:lstStyle/>
          <a:p>
            <a:pPr>
              <a:buFontTx/>
              <a:buNone/>
            </a:pPr>
            <a:r>
              <a:rPr lang="ru-RU" b="1"/>
              <a:t>           </a:t>
            </a:r>
            <a:r>
              <a:rPr lang="ru-RU" b="1">
                <a:solidFill>
                  <a:srgbClr val="0000FF"/>
                </a:solidFill>
              </a:rPr>
              <a:t>6) Схема электроснабжения с эквивалентным источником, питающим комплексную нагрузку соизмеримой мощности</a:t>
            </a:r>
          </a:p>
          <a:p>
            <a:pPr>
              <a:buFontTx/>
              <a:buNone/>
            </a:pPr>
            <a:endParaRPr lang="ru-RU" b="1">
              <a:solidFill>
                <a:srgbClr val="0000FF"/>
              </a:solidFill>
            </a:endParaRPr>
          </a:p>
          <a:p>
            <a:pPr algn="just">
              <a:buFontTx/>
              <a:buNone/>
            </a:pPr>
            <a:r>
              <a:rPr lang="ru-RU"/>
              <a:t>  Такую схему лучше представить в виде схемы замещения. </a:t>
            </a:r>
          </a:p>
          <a:p>
            <a:pPr algn="just">
              <a:buFontTx/>
              <a:buNone/>
            </a:pPr>
            <a:r>
              <a:rPr lang="ru-RU"/>
              <a:t>   В точке включения нагрузки состояние равновесия характеризуется изменяющимися параметрами . </a:t>
            </a:r>
          </a:p>
          <a:p>
            <a:pPr algn="just">
              <a:buFontTx/>
              <a:buNone/>
            </a:pPr>
            <a:r>
              <a:rPr lang="ru-RU"/>
              <a:t>   В данном случае существенной переменной является </a:t>
            </a:r>
            <a:r>
              <a:rPr lang="ru-RU">
                <a:solidFill>
                  <a:srgbClr val="FF0000"/>
                </a:solidFill>
              </a:rPr>
              <a:t>напряжение в узле</a:t>
            </a:r>
            <a:r>
              <a:rPr lang="ru-RU"/>
              <a:t> подключения нагрузки.   </a:t>
            </a:r>
          </a:p>
        </p:txBody>
      </p:sp>
      <p:sp>
        <p:nvSpPr>
          <p:cNvPr id="58373" name="Rectangle 5"/>
          <p:cNvSpPr>
            <a:spLocks noChangeArrowheads="1"/>
          </p:cNvSpPr>
          <p:nvPr/>
        </p:nvSpPr>
        <p:spPr bwMode="auto">
          <a:xfrm>
            <a:off x="0" y="3143250"/>
            <a:ext cx="9144000" cy="0"/>
          </a:xfrm>
          <a:prstGeom prst="rect">
            <a:avLst/>
          </a:prstGeom>
          <a:noFill/>
          <a:ln w="9525">
            <a:noFill/>
            <a:miter lim="800000"/>
            <a:headEnd/>
            <a:tailEnd/>
          </a:ln>
          <a:effectLst/>
        </p:spPr>
        <p:txBody>
          <a:bodyPr wrap="none" anchor="ctr">
            <a:spAutoFit/>
          </a:bodyPr>
          <a:lstStyle/>
          <a:p>
            <a:endParaRPr lang="ru-RU"/>
          </a:p>
        </p:txBody>
      </p:sp>
      <p:sp>
        <p:nvSpPr>
          <p:cNvPr id="5837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sp>
        <p:nvSpPr>
          <p:cNvPr id="58377"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0" y="0"/>
            <a:ext cx="9144000" cy="6858000"/>
          </a:xfrm>
        </p:spPr>
        <p:txBody>
          <a:bodyPr/>
          <a:lstStyle/>
          <a:p>
            <a:pPr>
              <a:buFontTx/>
              <a:buNone/>
            </a:pPr>
            <a:r>
              <a:rPr lang="ru-RU" b="1"/>
              <a:t>       </a:t>
            </a:r>
            <a:endParaRPr lang="ru-RU" b="1">
              <a:solidFill>
                <a:srgbClr val="0000FF"/>
              </a:solidFill>
            </a:endParaRPr>
          </a:p>
          <a:p>
            <a:pPr algn="just">
              <a:buFontTx/>
              <a:buNone/>
            </a:pPr>
            <a:r>
              <a:rPr lang="ru-RU"/>
              <a:t>   Изменение всех переменных оценивается по показателям режима                . По ним можно </a:t>
            </a:r>
            <a:r>
              <a:rPr lang="ru-RU">
                <a:solidFill>
                  <a:srgbClr val="FF0000"/>
                </a:solidFill>
              </a:rPr>
              <a:t>косвенно </a:t>
            </a:r>
            <a:r>
              <a:rPr lang="ru-RU"/>
              <a:t>оценить </a:t>
            </a:r>
            <a:r>
              <a:rPr lang="ru-RU">
                <a:solidFill>
                  <a:srgbClr val="FF0000"/>
                </a:solidFill>
              </a:rPr>
              <a:t>избыточную энергию при возмущении. </a:t>
            </a:r>
          </a:p>
          <a:p>
            <a:pPr>
              <a:buFontTx/>
              <a:buNone/>
            </a:pPr>
            <a:r>
              <a:rPr lang="ru-RU"/>
              <a:t>  Изменение </a:t>
            </a:r>
            <a:endParaRPr lang="ru-RU">
              <a:solidFill>
                <a:srgbClr val="0000FF"/>
              </a:solidFill>
            </a:endParaRPr>
          </a:p>
          <a:p>
            <a:pPr>
              <a:buFontTx/>
              <a:buNone/>
            </a:pPr>
            <a:endParaRPr lang="ru-RU"/>
          </a:p>
          <a:p>
            <a:pPr>
              <a:buFontTx/>
              <a:buNone/>
            </a:pPr>
            <a:r>
              <a:rPr lang="ru-RU"/>
              <a:t>   </a:t>
            </a:r>
          </a:p>
        </p:txBody>
      </p:sp>
      <p:sp>
        <p:nvSpPr>
          <p:cNvPr id="70659" name="Rectangle 3"/>
          <p:cNvSpPr>
            <a:spLocks noChangeArrowheads="1"/>
          </p:cNvSpPr>
          <p:nvPr/>
        </p:nvSpPr>
        <p:spPr bwMode="auto">
          <a:xfrm>
            <a:off x="0" y="3143250"/>
            <a:ext cx="9144000" cy="0"/>
          </a:xfrm>
          <a:prstGeom prst="rect">
            <a:avLst/>
          </a:prstGeom>
          <a:noFill/>
          <a:ln w="9525">
            <a:noFill/>
            <a:miter lim="800000"/>
            <a:headEnd/>
            <a:tailEnd/>
          </a:ln>
          <a:effectLst/>
        </p:spPr>
        <p:txBody>
          <a:bodyPr wrap="none" anchor="ctr">
            <a:spAutoFit/>
          </a:bodyPr>
          <a:lstStyle/>
          <a:p>
            <a:endParaRPr lang="ru-RU"/>
          </a:p>
        </p:txBody>
      </p:sp>
      <p:sp>
        <p:nvSpPr>
          <p:cNvPr id="70660"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sp>
        <p:nvSpPr>
          <p:cNvPr id="70662" name="Rectangle 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sp>
        <p:nvSpPr>
          <p:cNvPr id="70665"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70664" name="Object 8"/>
          <p:cNvGraphicFramePr>
            <a:graphicFrameLocks noChangeAspect="1"/>
          </p:cNvGraphicFramePr>
          <p:nvPr/>
        </p:nvGraphicFramePr>
        <p:xfrm>
          <a:off x="4648200" y="1066800"/>
          <a:ext cx="1905000" cy="512763"/>
        </p:xfrm>
        <a:graphic>
          <a:graphicData uri="http://schemas.openxmlformats.org/presentationml/2006/ole">
            <p:oleObj spid="_x0000_s70664" name="Формула" r:id="rId3" imgW="888614" imgH="241195" progId="Equation.3">
              <p:embed/>
            </p:oleObj>
          </a:graphicData>
        </a:graphic>
      </p:graphicFrame>
      <p:sp>
        <p:nvSpPr>
          <p:cNvPr id="70667" name="Rectangle 11"/>
          <p:cNvSpPr>
            <a:spLocks noChangeArrowheads="1"/>
          </p:cNvSpPr>
          <p:nvPr/>
        </p:nvSpPr>
        <p:spPr bwMode="auto">
          <a:xfrm>
            <a:off x="0" y="314325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70666" name="Object 10"/>
          <p:cNvGraphicFramePr>
            <a:graphicFrameLocks noChangeAspect="1"/>
          </p:cNvGraphicFramePr>
          <p:nvPr/>
        </p:nvGraphicFramePr>
        <p:xfrm>
          <a:off x="381000" y="3581400"/>
          <a:ext cx="8763000" cy="1370013"/>
        </p:xfrm>
        <a:graphic>
          <a:graphicData uri="http://schemas.openxmlformats.org/presentationml/2006/ole">
            <p:oleObj spid="_x0000_s70666" name="Формула" r:id="rId4" imgW="3657600" imgH="57150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0" y="0"/>
            <a:ext cx="9144000" cy="6858000"/>
          </a:xfrm>
        </p:spPr>
        <p:txBody>
          <a:bodyPr/>
          <a:lstStyle/>
          <a:p>
            <a:pPr>
              <a:buFontTx/>
              <a:buNone/>
            </a:pPr>
            <a:r>
              <a:rPr lang="ru-RU"/>
              <a:t>    </a:t>
            </a:r>
            <a:r>
              <a:rPr lang="ru-RU">
                <a:solidFill>
                  <a:srgbClr val="FF0000"/>
                </a:solidFill>
              </a:rPr>
              <a:t>Напряжение</a:t>
            </a:r>
            <a:r>
              <a:rPr lang="ru-RU"/>
              <a:t>, при котором опрокидывающий момент становится равным двигательному моменту, называется </a:t>
            </a:r>
            <a:r>
              <a:rPr lang="ru-RU">
                <a:solidFill>
                  <a:srgbClr val="FF0000"/>
                </a:solidFill>
              </a:rPr>
              <a:t>критическим</a:t>
            </a:r>
            <a:r>
              <a:rPr lang="ru-RU"/>
              <a:t>.</a:t>
            </a:r>
          </a:p>
          <a:p>
            <a:pPr>
              <a:buFontTx/>
              <a:buNone/>
            </a:pPr>
            <a:endParaRPr lang="ru-RU"/>
          </a:p>
          <a:p>
            <a:pPr>
              <a:buFontTx/>
              <a:buNone/>
            </a:pPr>
            <a:endParaRPr lang="ru-RU"/>
          </a:p>
          <a:p>
            <a:pPr>
              <a:buFontTx/>
              <a:buNone/>
            </a:pPr>
            <a:endParaRPr lang="ru-RU"/>
          </a:p>
          <a:p>
            <a:pPr algn="just">
              <a:buFontTx/>
              <a:buNone/>
            </a:pPr>
            <a:r>
              <a:rPr lang="ru-RU"/>
              <a:t>   Значение критического напряжения совместно с </a:t>
            </a:r>
            <a:r>
              <a:rPr lang="ru-RU" b="1">
                <a:solidFill>
                  <a:srgbClr val="FF0000"/>
                </a:solidFill>
              </a:rPr>
              <a:t>Р</a:t>
            </a:r>
            <a:r>
              <a:rPr lang="ru-RU" b="1" baseline="-25000">
                <a:solidFill>
                  <a:srgbClr val="FF0000"/>
                </a:solidFill>
              </a:rPr>
              <a:t>КР</a:t>
            </a:r>
            <a:r>
              <a:rPr lang="ru-RU"/>
              <a:t> и </a:t>
            </a:r>
            <a:r>
              <a:rPr lang="en-US" b="1">
                <a:solidFill>
                  <a:srgbClr val="FF0000"/>
                </a:solidFill>
              </a:rPr>
              <a:t>s</a:t>
            </a:r>
            <a:r>
              <a:rPr lang="ru-RU" b="1" baseline="-25000">
                <a:solidFill>
                  <a:srgbClr val="FF0000"/>
                </a:solidFill>
              </a:rPr>
              <a:t>КР</a:t>
            </a:r>
            <a:r>
              <a:rPr lang="ru-RU"/>
              <a:t> для предельного режима характеризует степень устойчивости асинхронной нагрузки. </a:t>
            </a:r>
          </a:p>
          <a:p>
            <a:pPr algn="just">
              <a:buFontTx/>
              <a:buNone/>
            </a:pPr>
            <a:r>
              <a:rPr lang="ru-RU"/>
              <a:t>   </a:t>
            </a:r>
            <a:r>
              <a:rPr lang="ru-RU">
                <a:solidFill>
                  <a:srgbClr val="0000FF"/>
                </a:solidFill>
              </a:rPr>
              <a:t>Чем выше критическое напряжение, тем ниже устойчивость двигателей.</a:t>
            </a:r>
          </a:p>
        </p:txBody>
      </p:sp>
      <p:graphicFrame>
        <p:nvGraphicFramePr>
          <p:cNvPr id="39940" name="Object 4"/>
          <p:cNvGraphicFramePr>
            <a:graphicFrameLocks noChangeAspect="1"/>
          </p:cNvGraphicFramePr>
          <p:nvPr/>
        </p:nvGraphicFramePr>
        <p:xfrm>
          <a:off x="457200" y="1524000"/>
          <a:ext cx="8229600" cy="1266825"/>
        </p:xfrm>
        <a:graphic>
          <a:graphicData uri="http://schemas.openxmlformats.org/presentationml/2006/ole">
            <p:oleObj spid="_x0000_s39940" name="Формула" r:id="rId3" imgW="1981200" imgH="304800" progId="Equation.3">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0" y="0"/>
            <a:ext cx="9144000" cy="6858000"/>
          </a:xfrm>
        </p:spPr>
        <p:txBody>
          <a:bodyPr/>
          <a:lstStyle/>
          <a:p>
            <a:pPr>
              <a:buFontTx/>
              <a:buNone/>
            </a:pPr>
            <a:r>
              <a:rPr lang="ru-RU"/>
              <a:t>  с утяжелением режима по переменной </a:t>
            </a:r>
            <a:r>
              <a:rPr lang="en-US"/>
              <a:t>U </a:t>
            </a:r>
            <a:r>
              <a:rPr lang="ru-RU"/>
              <a:t>показывает, что она имеет минимум при  </a:t>
            </a:r>
          </a:p>
          <a:p>
            <a:pPr>
              <a:buFontTx/>
              <a:buNone/>
            </a:pPr>
            <a:r>
              <a:rPr lang="ru-RU"/>
              <a:t>                                   с координатами предельного режима                            . </a:t>
            </a:r>
          </a:p>
        </p:txBody>
      </p:sp>
      <p:sp>
        <p:nvSpPr>
          <p:cNvPr id="7168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71684" name="Object 4"/>
          <p:cNvGraphicFramePr>
            <a:graphicFrameLocks noChangeAspect="1"/>
          </p:cNvGraphicFramePr>
          <p:nvPr/>
        </p:nvGraphicFramePr>
        <p:xfrm>
          <a:off x="457200" y="990600"/>
          <a:ext cx="2590800" cy="641350"/>
        </p:xfrm>
        <a:graphic>
          <a:graphicData uri="http://schemas.openxmlformats.org/presentationml/2006/ole">
            <p:oleObj spid="_x0000_s71684" name="Формула" r:id="rId3" imgW="965200" imgH="241300" progId="Equation.3">
              <p:embed/>
            </p:oleObj>
          </a:graphicData>
        </a:graphic>
      </p:graphicFrame>
      <p:sp>
        <p:nvSpPr>
          <p:cNvPr id="71687"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71686" name="Object 6"/>
          <p:cNvGraphicFramePr>
            <a:graphicFrameLocks noChangeAspect="1"/>
          </p:cNvGraphicFramePr>
          <p:nvPr/>
        </p:nvGraphicFramePr>
        <p:xfrm>
          <a:off x="533400" y="2133600"/>
          <a:ext cx="3124200" cy="868363"/>
        </p:xfrm>
        <a:graphic>
          <a:graphicData uri="http://schemas.openxmlformats.org/presentationml/2006/ole">
            <p:oleObj spid="_x0000_s71686" name="Формула" r:id="rId4" imgW="990170" imgH="279279"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0" y="0"/>
            <a:ext cx="9144000" cy="6858000"/>
          </a:xfrm>
        </p:spPr>
        <p:txBody>
          <a:bodyPr/>
          <a:lstStyle/>
          <a:p>
            <a:pPr>
              <a:buFontTx/>
              <a:buNone/>
            </a:pPr>
            <a:r>
              <a:rPr lang="ru-RU"/>
              <a:t> Угловая характеристика режима схемы </a:t>
            </a:r>
          </a:p>
        </p:txBody>
      </p:sp>
      <p:sp>
        <p:nvSpPr>
          <p:cNvPr id="5939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59396" name="Object 4"/>
          <p:cNvGraphicFramePr>
            <a:graphicFrameLocks noChangeAspect="1"/>
          </p:cNvGraphicFramePr>
          <p:nvPr/>
        </p:nvGraphicFramePr>
        <p:xfrm>
          <a:off x="304800" y="1011238"/>
          <a:ext cx="8458200" cy="5386387"/>
        </p:xfrm>
        <a:graphic>
          <a:graphicData uri="http://schemas.openxmlformats.org/presentationml/2006/ole">
            <p:oleObj spid="_x0000_s59396" name="Visio" r:id="rId3" imgW="3221117" imgH="2058591" progId="Visio.Drawing.6">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0" y="0"/>
            <a:ext cx="9144000" cy="6858000"/>
          </a:xfrm>
        </p:spPr>
        <p:txBody>
          <a:bodyPr/>
          <a:lstStyle/>
          <a:p>
            <a:pPr>
              <a:buFontTx/>
              <a:buNone/>
            </a:pPr>
            <a:r>
              <a:rPr lang="ru-RU"/>
              <a:t>  Можно сказать – </a:t>
            </a:r>
          </a:p>
          <a:p>
            <a:pPr>
              <a:buFontTx/>
              <a:buNone/>
            </a:pPr>
            <a:r>
              <a:rPr lang="ru-RU"/>
              <a:t>  физические процессы устойчивости комплексной нагрузки похожи на процессы асинхронной нагрузки. </a:t>
            </a:r>
          </a:p>
          <a:p>
            <a:pPr>
              <a:buFontTx/>
              <a:buNone/>
            </a:pPr>
            <a:r>
              <a:rPr lang="ru-RU"/>
              <a:t>  Равновесие возможно в точках </a:t>
            </a:r>
            <a:r>
              <a:rPr lang="ru-RU" b="1" i="1">
                <a:solidFill>
                  <a:srgbClr val="FF0000"/>
                </a:solidFill>
              </a:rPr>
              <a:t>а</a:t>
            </a:r>
            <a:r>
              <a:rPr lang="ru-RU"/>
              <a:t> и </a:t>
            </a:r>
            <a:r>
              <a:rPr lang="ru-RU" b="1" i="1">
                <a:solidFill>
                  <a:srgbClr val="FF0000"/>
                </a:solidFill>
              </a:rPr>
              <a:t>в</a:t>
            </a:r>
            <a:r>
              <a:rPr lang="ru-RU"/>
              <a:t>. В точке </a:t>
            </a:r>
            <a:r>
              <a:rPr lang="ru-RU" b="1" i="1">
                <a:solidFill>
                  <a:srgbClr val="FF0000"/>
                </a:solidFill>
              </a:rPr>
              <a:t>а</a:t>
            </a:r>
            <a:r>
              <a:rPr lang="ru-RU"/>
              <a:t> производная  </a:t>
            </a:r>
          </a:p>
          <a:p>
            <a:pPr>
              <a:buFontTx/>
              <a:buNone/>
            </a:pPr>
            <a:r>
              <a:rPr lang="ru-RU"/>
              <a:t>   и соответственно на угловой характеристике мощности это соответствует устойчивому равновесию режима.</a:t>
            </a:r>
          </a:p>
        </p:txBody>
      </p:sp>
      <p:sp>
        <p:nvSpPr>
          <p:cNvPr id="72709" name="Rectangle 5"/>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72708" name="Object 4"/>
          <p:cNvGraphicFramePr>
            <a:graphicFrameLocks noChangeAspect="1"/>
          </p:cNvGraphicFramePr>
          <p:nvPr/>
        </p:nvGraphicFramePr>
        <p:xfrm>
          <a:off x="3352800" y="2667000"/>
          <a:ext cx="2362200" cy="584200"/>
        </p:xfrm>
        <a:graphic>
          <a:graphicData uri="http://schemas.openxmlformats.org/presentationml/2006/ole">
            <p:oleObj spid="_x0000_s72708" name="Формула" r:id="rId3" imgW="965200" imgH="241300" progId="Equation.3">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0" y="0"/>
            <a:ext cx="9144000" cy="6629400"/>
          </a:xfrm>
        </p:spPr>
        <p:txBody>
          <a:bodyPr/>
          <a:lstStyle/>
          <a:p>
            <a:pPr algn="just">
              <a:buFontTx/>
              <a:buNone/>
            </a:pPr>
            <a:r>
              <a:rPr lang="ru-RU"/>
              <a:t>  При утяжелении режима по переменной </a:t>
            </a:r>
            <a:r>
              <a:rPr lang="en-US"/>
              <a:t>U </a:t>
            </a:r>
            <a:r>
              <a:rPr lang="ru-RU"/>
              <a:t>каждой точке соответствует увеличивающееся скольжение. </a:t>
            </a:r>
          </a:p>
          <a:p>
            <a:pPr algn="just">
              <a:buFontTx/>
              <a:buNone/>
            </a:pPr>
            <a:r>
              <a:rPr lang="ru-RU"/>
              <a:t>   При критическом скольжении также имеет место критическое напряжение. В точке </a:t>
            </a:r>
            <a:r>
              <a:rPr lang="ru-RU" b="1" i="1">
                <a:solidFill>
                  <a:srgbClr val="FF0000"/>
                </a:solidFill>
              </a:rPr>
              <a:t>в</a:t>
            </a:r>
            <a:r>
              <a:rPr lang="ru-RU"/>
              <a:t> производная по угловой характеристике соответствует не устойчивому равновесию установившегося режима.</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0" y="0"/>
            <a:ext cx="9144000" cy="6858000"/>
          </a:xfrm>
        </p:spPr>
        <p:txBody>
          <a:bodyPr/>
          <a:lstStyle/>
          <a:p>
            <a:pPr>
              <a:buFontTx/>
              <a:buNone/>
            </a:pPr>
            <a:r>
              <a:rPr lang="ru-RU"/>
              <a:t>   Знак производной позволяет судить об устойчивости системы. Критерий устойчивости </a:t>
            </a:r>
          </a:p>
          <a:p>
            <a:pPr>
              <a:buFontTx/>
              <a:buNone/>
            </a:pPr>
            <a:endParaRPr lang="ru-RU"/>
          </a:p>
          <a:p>
            <a:pPr>
              <a:buFontTx/>
              <a:buNone/>
            </a:pPr>
            <a:endParaRPr lang="ru-RU"/>
          </a:p>
          <a:p>
            <a:pPr>
              <a:buFontTx/>
              <a:buNone/>
            </a:pPr>
            <a:endParaRPr lang="ru-RU"/>
          </a:p>
          <a:p>
            <a:pPr>
              <a:buFontTx/>
              <a:buNone/>
            </a:pPr>
            <a:r>
              <a:rPr lang="ru-RU"/>
              <a:t>  называется </a:t>
            </a:r>
            <a:r>
              <a:rPr lang="ru-RU" b="1" i="1">
                <a:solidFill>
                  <a:srgbClr val="FF0000"/>
                </a:solidFill>
              </a:rPr>
              <a:t>критерием устойчивости Жданова.</a:t>
            </a:r>
            <a:endParaRPr lang="ru-RU">
              <a:solidFill>
                <a:srgbClr val="FF0000"/>
              </a:solidFill>
            </a:endParaRPr>
          </a:p>
          <a:p>
            <a:pPr>
              <a:buFontTx/>
              <a:buNone/>
            </a:pPr>
            <a:endParaRPr lang="ru-RU">
              <a:solidFill>
                <a:srgbClr val="FF0000"/>
              </a:solidFill>
            </a:endParaRPr>
          </a:p>
        </p:txBody>
      </p:sp>
      <p:sp>
        <p:nvSpPr>
          <p:cNvPr id="6042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0420" name="Object 4"/>
          <p:cNvGraphicFramePr>
            <a:graphicFrameLocks noChangeAspect="1"/>
          </p:cNvGraphicFramePr>
          <p:nvPr/>
        </p:nvGraphicFramePr>
        <p:xfrm>
          <a:off x="2895600" y="1752600"/>
          <a:ext cx="4191000" cy="1204913"/>
        </p:xfrm>
        <a:graphic>
          <a:graphicData uri="http://schemas.openxmlformats.org/presentationml/2006/ole">
            <p:oleObj spid="_x0000_s60420" name="Формула" r:id="rId3" imgW="825500" imgH="241300" progId="Equation.3">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type="body" idx="1"/>
          </p:nvPr>
        </p:nvSpPr>
        <p:spPr>
          <a:xfrm>
            <a:off x="0" y="0"/>
            <a:ext cx="9144000" cy="6553200"/>
          </a:xfrm>
        </p:spPr>
        <p:txBody>
          <a:bodyPr/>
          <a:lstStyle/>
          <a:p>
            <a:pPr>
              <a:buFontTx/>
              <a:buNone/>
            </a:pPr>
            <a:r>
              <a:rPr lang="ru-RU"/>
              <a:t>   Если оценку устойчивости предельного режима выполнять по эквивалентной эдс и </a:t>
            </a:r>
            <a:r>
              <a:rPr lang="en-US"/>
              <a:t>Q.</a:t>
            </a:r>
          </a:p>
          <a:p>
            <a:pPr>
              <a:buFontTx/>
              <a:buNone/>
            </a:pPr>
            <a:endParaRPr lang="en-US"/>
          </a:p>
          <a:p>
            <a:pPr>
              <a:buFontTx/>
              <a:buNone/>
            </a:pPr>
            <a:r>
              <a:rPr lang="en-US"/>
              <a:t>  </a:t>
            </a:r>
            <a:r>
              <a:rPr lang="ru-RU"/>
              <a:t>То они соответствуют экстремальной точке критерия при </a:t>
            </a:r>
            <a:endParaRPr lang="en-US"/>
          </a:p>
          <a:p>
            <a:pPr>
              <a:buFontTx/>
              <a:buNone/>
            </a:pPr>
            <a:endParaRPr lang="en-US"/>
          </a:p>
          <a:p>
            <a:pPr algn="just">
              <a:buFontTx/>
              <a:buNone/>
            </a:pPr>
            <a:r>
              <a:rPr lang="en-US"/>
              <a:t>    </a:t>
            </a:r>
            <a:r>
              <a:rPr lang="ru-RU"/>
              <a:t>При проверке устойчивости по этому условию также выполняется утяжеление режима по переменной напряжения и устойчивости соответствует участок кривой с критерием </a:t>
            </a:r>
            <a:endParaRPr lang="en-US"/>
          </a:p>
          <a:p>
            <a:pPr>
              <a:buFontTx/>
              <a:buNone/>
            </a:pPr>
            <a:endParaRPr lang="ru-RU"/>
          </a:p>
        </p:txBody>
      </p:sp>
      <p:sp>
        <p:nvSpPr>
          <p:cNvPr id="614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444" name="Object 4"/>
          <p:cNvGraphicFramePr>
            <a:graphicFrameLocks noChangeAspect="1"/>
          </p:cNvGraphicFramePr>
          <p:nvPr/>
        </p:nvGraphicFramePr>
        <p:xfrm>
          <a:off x="2514600" y="1143000"/>
          <a:ext cx="6019800" cy="930275"/>
        </p:xfrm>
        <a:graphic>
          <a:graphicData uri="http://schemas.openxmlformats.org/presentationml/2006/ole">
            <p:oleObj spid="_x0000_s61444" name="Формула" r:id="rId3" imgW="1968500" imgH="304800" progId="Equation.3">
              <p:embed/>
            </p:oleObj>
          </a:graphicData>
        </a:graphic>
      </p:graphicFrame>
      <p:sp>
        <p:nvSpPr>
          <p:cNvPr id="61447"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446" name="Object 6"/>
          <p:cNvGraphicFramePr>
            <a:graphicFrameLocks noChangeAspect="1"/>
          </p:cNvGraphicFramePr>
          <p:nvPr/>
        </p:nvGraphicFramePr>
        <p:xfrm>
          <a:off x="3200400" y="2743200"/>
          <a:ext cx="3352800" cy="660400"/>
        </p:xfrm>
        <a:graphic>
          <a:graphicData uri="http://schemas.openxmlformats.org/presentationml/2006/ole">
            <p:oleObj spid="_x0000_s61446" name="Формула" r:id="rId4" imgW="1206500" imgH="241300" progId="Equation.3">
              <p:embed/>
            </p:oleObj>
          </a:graphicData>
        </a:graphic>
      </p:graphicFrame>
      <p:sp>
        <p:nvSpPr>
          <p:cNvPr id="61449"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448" name="Object 8"/>
          <p:cNvGraphicFramePr>
            <a:graphicFrameLocks noChangeAspect="1"/>
          </p:cNvGraphicFramePr>
          <p:nvPr/>
        </p:nvGraphicFramePr>
        <p:xfrm>
          <a:off x="2971800" y="5867400"/>
          <a:ext cx="2971800" cy="657225"/>
        </p:xfrm>
        <a:graphic>
          <a:graphicData uri="http://schemas.openxmlformats.org/presentationml/2006/ole">
            <p:oleObj spid="_x0000_s61448" name="Формула" r:id="rId5" imgW="1079032" imgH="241195" progId="Equation.3">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body" idx="1"/>
          </p:nvPr>
        </p:nvSpPr>
        <p:spPr>
          <a:xfrm>
            <a:off x="0" y="0"/>
            <a:ext cx="9144000" cy="6858000"/>
          </a:xfrm>
        </p:spPr>
        <p:txBody>
          <a:bodyPr/>
          <a:lstStyle/>
          <a:p>
            <a:pPr>
              <a:buFontTx/>
              <a:buNone/>
            </a:pPr>
            <a:r>
              <a:rPr lang="en-US" sz="2400"/>
              <a:t>    </a:t>
            </a:r>
            <a:r>
              <a:rPr lang="ru-RU" sz="2400"/>
              <a:t>Определение критических параметров в схеме с эквивалентным источником, питающим комплексную нагрузку соизмеримой мощности по </a:t>
            </a:r>
            <a:r>
              <a:rPr lang="kk-KZ" sz="2400"/>
              <a:t>Е</a:t>
            </a:r>
            <a:r>
              <a:rPr lang="kk-KZ" sz="2400" baseline="-25000"/>
              <a:t>ЭК</a:t>
            </a:r>
            <a:r>
              <a:rPr lang="kk-KZ" sz="2400"/>
              <a:t> и </a:t>
            </a:r>
            <a:r>
              <a:rPr lang="en-US" sz="2400"/>
              <a:t>Q</a:t>
            </a:r>
            <a:r>
              <a:rPr lang="ru-RU" sz="2400"/>
              <a:t>.</a:t>
            </a:r>
          </a:p>
        </p:txBody>
      </p:sp>
      <p:sp>
        <p:nvSpPr>
          <p:cNvPr id="6246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2468" name="Object 4"/>
          <p:cNvGraphicFramePr>
            <a:graphicFrameLocks noChangeAspect="1"/>
          </p:cNvGraphicFramePr>
          <p:nvPr/>
        </p:nvGraphicFramePr>
        <p:xfrm>
          <a:off x="1295400" y="1295400"/>
          <a:ext cx="6172200" cy="5438775"/>
        </p:xfrm>
        <a:graphic>
          <a:graphicData uri="http://schemas.openxmlformats.org/presentationml/2006/ole">
            <p:oleObj spid="_x0000_s62468" name="Visio" r:id="rId3" imgW="2340054" imgH="2056209" progId="Visio.Drawing.6">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a:xfrm>
            <a:off x="0" y="0"/>
            <a:ext cx="9144000" cy="6858000"/>
          </a:xfrm>
        </p:spPr>
        <p:txBody>
          <a:bodyPr/>
          <a:lstStyle/>
          <a:p>
            <a:pPr algn="just">
              <a:buFontTx/>
              <a:buNone/>
            </a:pPr>
            <a:r>
              <a:rPr lang="en-US"/>
              <a:t>      </a:t>
            </a:r>
            <a:r>
              <a:rPr lang="ru-RU"/>
              <a:t>Коэффициент запаса статической устойчивости для узла определяется выражениями</a:t>
            </a:r>
            <a:endParaRPr lang="en-US"/>
          </a:p>
          <a:p>
            <a:pPr algn="just">
              <a:buFontTx/>
              <a:buNone/>
            </a:pPr>
            <a:endParaRPr lang="ru-RU"/>
          </a:p>
        </p:txBody>
      </p:sp>
      <p:sp>
        <p:nvSpPr>
          <p:cNvPr id="63493" name="Rectangle 5"/>
          <p:cNvSpPr>
            <a:spLocks noChangeArrowheads="1"/>
          </p:cNvSpPr>
          <p:nvPr/>
        </p:nvSpPr>
        <p:spPr bwMode="auto">
          <a:xfrm>
            <a:off x="0" y="296703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3492" name="Object 4"/>
          <p:cNvGraphicFramePr>
            <a:graphicFrameLocks noChangeAspect="1"/>
          </p:cNvGraphicFramePr>
          <p:nvPr/>
        </p:nvGraphicFramePr>
        <p:xfrm>
          <a:off x="1600200" y="1905000"/>
          <a:ext cx="6629400" cy="2713038"/>
        </p:xfrm>
        <a:graphic>
          <a:graphicData uri="http://schemas.openxmlformats.org/presentationml/2006/ole">
            <p:oleObj spid="_x0000_s63492" name="Формула" r:id="rId3" imgW="2260600" imgH="927100" progId="Equation.3">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type="body" idx="1"/>
          </p:nvPr>
        </p:nvSpPr>
        <p:spPr>
          <a:xfrm>
            <a:off x="0" y="0"/>
            <a:ext cx="9144000" cy="6858000"/>
          </a:xfrm>
        </p:spPr>
        <p:txBody>
          <a:bodyPr/>
          <a:lstStyle/>
          <a:p>
            <a:pPr algn="just">
              <a:buFontTx/>
              <a:buNone/>
            </a:pPr>
            <a:r>
              <a:rPr lang="en-US"/>
              <a:t>   </a:t>
            </a:r>
            <a:r>
              <a:rPr lang="ru-RU"/>
              <a:t>На основании рассмотренных схем можно сделать вывод, что статическая устойчивость по практическим критериям может быть определена только по конкретной схеме и при принятых допущениях.</a:t>
            </a:r>
            <a:endParaRPr lang="en-US"/>
          </a:p>
          <a:p>
            <a:pPr algn="just">
              <a:buFontTx/>
              <a:buNone/>
            </a:pPr>
            <a:r>
              <a:rPr lang="en-US"/>
              <a:t>  </a:t>
            </a:r>
            <a:r>
              <a:rPr lang="ru-RU"/>
              <a:t>Анализ проводится в несколько этапов:</a:t>
            </a:r>
            <a:endParaRPr lang="en-US"/>
          </a:p>
          <a:p>
            <a:pPr algn="just">
              <a:buFontTx/>
              <a:buNone/>
            </a:pPr>
            <a:r>
              <a:rPr lang="en-US"/>
              <a:t> </a:t>
            </a:r>
            <a:r>
              <a:rPr lang="en-US">
                <a:solidFill>
                  <a:srgbClr val="FF0000"/>
                </a:solidFill>
              </a:rPr>
              <a:t>1) </a:t>
            </a:r>
            <a:r>
              <a:rPr lang="ru-RU">
                <a:solidFill>
                  <a:srgbClr val="FF0000"/>
                </a:solidFill>
              </a:rPr>
              <a:t>- составляется схема</a:t>
            </a:r>
            <a:r>
              <a:rPr lang="ru-RU"/>
              <a:t> замещении, определяется массив изменяющихся параметров режима и принимаются основные допущения;</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type="body" idx="1"/>
          </p:nvPr>
        </p:nvSpPr>
        <p:spPr>
          <a:xfrm>
            <a:off x="0" y="0"/>
            <a:ext cx="9144000" cy="6858000"/>
          </a:xfrm>
        </p:spPr>
        <p:txBody>
          <a:bodyPr/>
          <a:lstStyle/>
          <a:p>
            <a:pPr algn="just">
              <a:buFontTx/>
              <a:buNone/>
            </a:pPr>
            <a:r>
              <a:rPr lang="en-US" sz="2800">
                <a:solidFill>
                  <a:srgbClr val="FF0000"/>
                </a:solidFill>
              </a:rPr>
              <a:t>2)</a:t>
            </a:r>
            <a:r>
              <a:rPr lang="ru-RU" sz="2800">
                <a:solidFill>
                  <a:srgbClr val="FF0000"/>
                </a:solidFill>
              </a:rPr>
              <a:t> выделяется</a:t>
            </a:r>
            <a:r>
              <a:rPr lang="ru-RU" sz="2800"/>
              <a:t> существенная независимая переменная, определяющая состояние всех элементов;</a:t>
            </a:r>
            <a:endParaRPr lang="en-US" sz="2800"/>
          </a:p>
          <a:p>
            <a:pPr algn="just">
              <a:buFontTx/>
              <a:buNone/>
            </a:pPr>
            <a:r>
              <a:rPr lang="en-US" sz="2800"/>
              <a:t> </a:t>
            </a:r>
            <a:r>
              <a:rPr lang="en-US" sz="2800">
                <a:solidFill>
                  <a:srgbClr val="FF0000"/>
                </a:solidFill>
              </a:rPr>
              <a:t>3) </a:t>
            </a:r>
            <a:r>
              <a:rPr lang="ru-RU" sz="2800">
                <a:solidFill>
                  <a:srgbClr val="FF0000"/>
                </a:solidFill>
              </a:rPr>
              <a:t>определяются</a:t>
            </a:r>
            <a:r>
              <a:rPr lang="ru-RU" sz="2800"/>
              <a:t> существенные переменные по которым можно косвенно оценить состояние избыточной энергии при возмущениях;</a:t>
            </a:r>
          </a:p>
          <a:p>
            <a:pPr algn="just">
              <a:buFontTx/>
              <a:buNone/>
            </a:pPr>
            <a:r>
              <a:rPr lang="en-US" sz="2800">
                <a:solidFill>
                  <a:srgbClr val="FF0000"/>
                </a:solidFill>
              </a:rPr>
              <a:t> 4) </a:t>
            </a:r>
            <a:r>
              <a:rPr lang="ru-RU" sz="2800">
                <a:solidFill>
                  <a:srgbClr val="FF0000"/>
                </a:solidFill>
              </a:rPr>
              <a:t>определяется</a:t>
            </a:r>
            <a:r>
              <a:rPr lang="ru-RU" sz="2800"/>
              <a:t> взаимосвязь существенных переменных установившегося режима;</a:t>
            </a:r>
          </a:p>
          <a:p>
            <a:pPr algn="just">
              <a:buFontTx/>
              <a:buNone/>
            </a:pPr>
            <a:r>
              <a:rPr lang="ru-RU" sz="2800"/>
              <a:t> </a:t>
            </a:r>
            <a:r>
              <a:rPr lang="ru-RU" sz="2800">
                <a:solidFill>
                  <a:srgbClr val="FF0000"/>
                </a:solidFill>
              </a:rPr>
              <a:t>5) определяются</a:t>
            </a:r>
            <a:r>
              <a:rPr lang="ru-RU" sz="2800"/>
              <a:t> параметры критического предельного режима сохранения устойчивости с выбором пути утяжеления режима;</a:t>
            </a:r>
          </a:p>
          <a:p>
            <a:pPr algn="just">
              <a:buFontTx/>
              <a:buNone/>
            </a:pPr>
            <a:r>
              <a:rPr lang="ru-RU" sz="2800">
                <a:solidFill>
                  <a:srgbClr val="FF0000"/>
                </a:solidFill>
              </a:rPr>
              <a:t> 6) определяется</a:t>
            </a:r>
            <a:r>
              <a:rPr lang="ru-RU" sz="2800"/>
              <a:t> запас статической устойчивости, сравниваемый с нормируемым запасом.</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0" y="0"/>
            <a:ext cx="9144000" cy="6858000"/>
          </a:xfrm>
        </p:spPr>
        <p:txBody>
          <a:bodyPr/>
          <a:lstStyle/>
          <a:p>
            <a:pPr algn="just">
              <a:buFontTx/>
              <a:buNone/>
            </a:pPr>
            <a:r>
              <a:rPr lang="ru-RU"/>
              <a:t>        При постоянной потребляемой </a:t>
            </a:r>
            <a:r>
              <a:rPr lang="ru-RU">
                <a:solidFill>
                  <a:srgbClr val="FF0000"/>
                </a:solidFill>
              </a:rPr>
              <a:t>Р</a:t>
            </a:r>
            <a:r>
              <a:rPr lang="ru-RU"/>
              <a:t> избыточную энергию можно оценить по балансу реактивной мощности с учетом напряжения как независимой переменной.</a:t>
            </a:r>
          </a:p>
          <a:p>
            <a:pPr algn="just">
              <a:buFontTx/>
              <a:buNone/>
            </a:pPr>
            <a:endParaRPr lang="ru-RU"/>
          </a:p>
          <a:p>
            <a:pPr algn="just">
              <a:buFontTx/>
              <a:buNone/>
            </a:pPr>
            <a:endParaRPr lang="ru-RU"/>
          </a:p>
          <a:p>
            <a:pPr algn="just">
              <a:buFontTx/>
              <a:buNone/>
            </a:pPr>
            <a:r>
              <a:rPr lang="ru-RU"/>
              <a:t>Где </a:t>
            </a:r>
          </a:p>
          <a:p>
            <a:pPr algn="just">
              <a:buFontTx/>
              <a:buNone/>
            </a:pPr>
            <a:r>
              <a:rPr lang="ru-RU"/>
              <a:t>  </a:t>
            </a:r>
          </a:p>
          <a:p>
            <a:pPr algn="just">
              <a:buFontTx/>
              <a:buNone/>
            </a:pPr>
            <a:endParaRPr lang="ru-RU"/>
          </a:p>
          <a:p>
            <a:pPr algn="just">
              <a:buFontTx/>
              <a:buNone/>
            </a:pPr>
            <a:endParaRPr lang="ru-RU"/>
          </a:p>
        </p:txBody>
      </p:sp>
      <p:sp>
        <p:nvSpPr>
          <p:cNvPr id="4096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0964" name="Object 4"/>
          <p:cNvGraphicFramePr>
            <a:graphicFrameLocks noChangeAspect="1"/>
          </p:cNvGraphicFramePr>
          <p:nvPr/>
        </p:nvGraphicFramePr>
        <p:xfrm>
          <a:off x="2819400" y="2057400"/>
          <a:ext cx="2743200" cy="800100"/>
        </p:xfrm>
        <a:graphic>
          <a:graphicData uri="http://schemas.openxmlformats.org/presentationml/2006/ole">
            <p:oleObj spid="_x0000_s40964" name="Формула" r:id="rId3" imgW="914003" imgH="266584" progId="Equation.3">
              <p:embed/>
            </p:oleObj>
          </a:graphicData>
        </a:graphic>
      </p:graphicFrame>
      <p:sp>
        <p:nvSpPr>
          <p:cNvPr id="40967"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0966" name="Object 6"/>
          <p:cNvGraphicFramePr>
            <a:graphicFrameLocks noChangeAspect="1"/>
          </p:cNvGraphicFramePr>
          <p:nvPr/>
        </p:nvGraphicFramePr>
        <p:xfrm>
          <a:off x="1447800" y="3214688"/>
          <a:ext cx="6324600" cy="3209925"/>
        </p:xfrm>
        <a:graphic>
          <a:graphicData uri="http://schemas.openxmlformats.org/presentationml/2006/ole">
            <p:oleObj spid="_x0000_s40966" name="Формула" r:id="rId4" imgW="1879600" imgH="95250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0" y="0"/>
            <a:ext cx="9144000" cy="6858000"/>
          </a:xfrm>
        </p:spPr>
        <p:txBody>
          <a:bodyPr/>
          <a:lstStyle/>
          <a:p>
            <a:pPr algn="just">
              <a:buFontTx/>
              <a:buNone/>
            </a:pPr>
            <a:r>
              <a:rPr lang="ru-RU"/>
              <a:t>   </a:t>
            </a:r>
            <a:r>
              <a:rPr lang="ru-RU">
                <a:solidFill>
                  <a:srgbClr val="FF0000"/>
                </a:solidFill>
              </a:rPr>
              <a:t>Задаваясь</a:t>
            </a:r>
            <a:r>
              <a:rPr lang="ru-RU"/>
              <a:t> значениями скольжения необходимо определить ток, </a:t>
            </a:r>
          </a:p>
          <a:p>
            <a:pPr algn="just">
              <a:buFontTx/>
              <a:buNone/>
            </a:pPr>
            <a:endParaRPr lang="ru-RU"/>
          </a:p>
          <a:p>
            <a:pPr algn="just">
              <a:buFontTx/>
              <a:buNone/>
            </a:pPr>
            <a:endParaRPr lang="ru-RU"/>
          </a:p>
          <a:p>
            <a:pPr algn="just">
              <a:buFontTx/>
              <a:buNone/>
            </a:pPr>
            <a:endParaRPr lang="ru-RU"/>
          </a:p>
          <a:p>
            <a:pPr algn="just">
              <a:buFontTx/>
              <a:buNone/>
            </a:pPr>
            <a:r>
              <a:rPr lang="ru-RU"/>
              <a:t>   </a:t>
            </a:r>
            <a:r>
              <a:rPr lang="ru-RU">
                <a:solidFill>
                  <a:srgbClr val="FF0000"/>
                </a:solidFill>
              </a:rPr>
              <a:t>По значениям</a:t>
            </a:r>
            <a:r>
              <a:rPr lang="ru-RU"/>
              <a:t> тока вычисляется ряд напряжений  </a:t>
            </a:r>
          </a:p>
          <a:p>
            <a:pPr algn="just">
              <a:buFontTx/>
              <a:buNone/>
            </a:pPr>
            <a:endParaRPr lang="ru-RU"/>
          </a:p>
          <a:p>
            <a:pPr algn="just">
              <a:buFontTx/>
              <a:buNone/>
            </a:pPr>
            <a:r>
              <a:rPr lang="ru-RU"/>
              <a:t>   </a:t>
            </a:r>
          </a:p>
          <a:p>
            <a:pPr algn="just">
              <a:buFontTx/>
              <a:buNone/>
            </a:pPr>
            <a:r>
              <a:rPr lang="ru-RU"/>
              <a:t>   и по найденным напряжениям определятся составляющие уравнения баланса </a:t>
            </a:r>
            <a:r>
              <a:rPr lang="en-US"/>
              <a:t>Q</a:t>
            </a:r>
            <a:r>
              <a:rPr lang="ru-RU"/>
              <a:t>.</a:t>
            </a:r>
          </a:p>
          <a:p>
            <a:pPr>
              <a:buFontTx/>
              <a:buNone/>
            </a:pPr>
            <a:r>
              <a:rPr lang="ru-RU"/>
              <a:t>  </a:t>
            </a:r>
          </a:p>
        </p:txBody>
      </p:sp>
      <p:sp>
        <p:nvSpPr>
          <p:cNvPr id="419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1988" name="Object 4"/>
          <p:cNvGraphicFramePr>
            <a:graphicFrameLocks noChangeAspect="1"/>
          </p:cNvGraphicFramePr>
          <p:nvPr/>
        </p:nvGraphicFramePr>
        <p:xfrm>
          <a:off x="2667000" y="1066800"/>
          <a:ext cx="3200400" cy="1066800"/>
        </p:xfrm>
        <a:graphic>
          <a:graphicData uri="http://schemas.openxmlformats.org/presentationml/2006/ole">
            <p:oleObj spid="_x0000_s41988" name="Формула" r:id="rId3" imgW="914400" imgH="304800" progId="Equation.3">
              <p:embed/>
            </p:oleObj>
          </a:graphicData>
        </a:graphic>
      </p:graphicFrame>
      <p:sp>
        <p:nvSpPr>
          <p:cNvPr id="4199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1990" name="Object 6"/>
          <p:cNvGraphicFramePr>
            <a:graphicFrameLocks noChangeAspect="1"/>
          </p:cNvGraphicFramePr>
          <p:nvPr/>
        </p:nvGraphicFramePr>
        <p:xfrm>
          <a:off x="533400" y="3741738"/>
          <a:ext cx="7620000" cy="1300162"/>
        </p:xfrm>
        <a:graphic>
          <a:graphicData uri="http://schemas.openxmlformats.org/presentationml/2006/ole">
            <p:oleObj spid="_x0000_s41990" name="Формула" r:id="rId4" imgW="2070100" imgH="355600" progId="Equation.3">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0" y="0"/>
            <a:ext cx="9144000" cy="6858000"/>
          </a:xfrm>
        </p:spPr>
        <p:txBody>
          <a:bodyPr/>
          <a:lstStyle/>
          <a:p>
            <a:pPr>
              <a:buFontTx/>
              <a:buNone/>
            </a:pPr>
            <a:r>
              <a:rPr lang="ru-RU"/>
              <a:t>  </a:t>
            </a:r>
          </a:p>
          <a:p>
            <a:pPr algn="just">
              <a:buFontTx/>
              <a:buNone/>
            </a:pPr>
            <a:r>
              <a:rPr lang="ru-RU"/>
              <a:t>         Графический анализ зависимости  </a:t>
            </a:r>
          </a:p>
          <a:p>
            <a:pPr algn="just">
              <a:buFontTx/>
              <a:buNone/>
            </a:pPr>
            <a:r>
              <a:rPr lang="ru-RU"/>
              <a:t>         показывает, что предельный режим с критическими параметрами  </a:t>
            </a:r>
          </a:p>
          <a:p>
            <a:pPr algn="just">
              <a:buFontTx/>
              <a:buNone/>
            </a:pPr>
            <a:r>
              <a:rPr lang="ru-RU"/>
              <a:t>  соответствует критерию </a:t>
            </a:r>
          </a:p>
          <a:p>
            <a:pPr algn="just">
              <a:buFontTx/>
              <a:buNone/>
            </a:pPr>
            <a:endParaRPr lang="ru-RU"/>
          </a:p>
          <a:p>
            <a:pPr algn="just">
              <a:buFontTx/>
              <a:buNone/>
            </a:pPr>
            <a:endParaRPr lang="ru-RU"/>
          </a:p>
        </p:txBody>
      </p:sp>
      <p:sp>
        <p:nvSpPr>
          <p:cNvPr id="4301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3012" name="Object 4"/>
          <p:cNvGraphicFramePr>
            <a:graphicFrameLocks noChangeAspect="1"/>
          </p:cNvGraphicFramePr>
          <p:nvPr/>
        </p:nvGraphicFramePr>
        <p:xfrm>
          <a:off x="7772400" y="584200"/>
          <a:ext cx="1295400" cy="635000"/>
        </p:xfrm>
        <a:graphic>
          <a:graphicData uri="http://schemas.openxmlformats.org/presentationml/2006/ole">
            <p:oleObj spid="_x0000_s43012" name="Формула" r:id="rId3" imgW="482391" imgH="241195" progId="Equation.3">
              <p:embed/>
            </p:oleObj>
          </a:graphicData>
        </a:graphic>
      </p:graphicFrame>
      <p:sp>
        <p:nvSpPr>
          <p:cNvPr id="4301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3014" name="Object 6"/>
          <p:cNvGraphicFramePr>
            <a:graphicFrameLocks noChangeAspect="1"/>
          </p:cNvGraphicFramePr>
          <p:nvPr/>
        </p:nvGraphicFramePr>
        <p:xfrm>
          <a:off x="6019800" y="1524000"/>
          <a:ext cx="2362200" cy="817563"/>
        </p:xfrm>
        <a:graphic>
          <a:graphicData uri="http://schemas.openxmlformats.org/presentationml/2006/ole">
            <p:oleObj spid="_x0000_s43014" name="Формула" r:id="rId4" imgW="800100" imgH="279400" progId="Equation.3">
              <p:embed/>
            </p:oleObj>
          </a:graphicData>
        </a:graphic>
      </p:graphicFrame>
      <p:sp>
        <p:nvSpPr>
          <p:cNvPr id="43017"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3016" name="Object 8"/>
          <p:cNvGraphicFramePr>
            <a:graphicFrameLocks noChangeAspect="1"/>
          </p:cNvGraphicFramePr>
          <p:nvPr/>
        </p:nvGraphicFramePr>
        <p:xfrm>
          <a:off x="2133600" y="2971800"/>
          <a:ext cx="4419600" cy="1093788"/>
        </p:xfrm>
        <a:graphic>
          <a:graphicData uri="http://schemas.openxmlformats.org/presentationml/2006/ole">
            <p:oleObj spid="_x0000_s43016" name="Формула" r:id="rId5" imgW="1079032" imgH="266584"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0" y="0"/>
            <a:ext cx="9144000" cy="6858000"/>
          </a:xfrm>
        </p:spPr>
        <p:txBody>
          <a:bodyPr/>
          <a:lstStyle/>
          <a:p>
            <a:pPr algn="just">
              <a:buFontTx/>
              <a:buNone/>
            </a:pPr>
            <a:r>
              <a:rPr lang="ru-RU"/>
              <a:t>  </a:t>
            </a:r>
            <a:r>
              <a:rPr lang="ru-RU">
                <a:solidFill>
                  <a:srgbClr val="FF0000"/>
                </a:solidFill>
              </a:rPr>
              <a:t>Знак производной</a:t>
            </a:r>
            <a:r>
              <a:rPr lang="ru-RU"/>
              <a:t> проверяется исходя из устойчивого состояния, с постепенным пошаговым утяжелением по напряжению </a:t>
            </a:r>
            <a:r>
              <a:rPr lang="en-US"/>
              <a:t>UK</a:t>
            </a:r>
            <a:r>
              <a:rPr lang="ru-RU"/>
              <a:t>. </a:t>
            </a:r>
          </a:p>
          <a:p>
            <a:pPr algn="just">
              <a:buFontTx/>
              <a:buNone/>
            </a:pPr>
            <a:r>
              <a:rPr lang="ru-RU"/>
              <a:t>   </a:t>
            </a:r>
            <a:r>
              <a:rPr lang="ru-RU">
                <a:solidFill>
                  <a:srgbClr val="FF0000"/>
                </a:solidFill>
              </a:rPr>
              <a:t>На основе решения уравнений</a:t>
            </a:r>
            <a:r>
              <a:rPr lang="ru-RU"/>
              <a:t> небаланса строят кривую небаланса реактивной мощности и определяют максимальную точку критического напряжения.</a:t>
            </a:r>
          </a:p>
          <a:p>
            <a:pPr algn="just">
              <a:buFontTx/>
              <a:buNone/>
            </a:pPr>
            <a:r>
              <a:rPr lang="ru-RU"/>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0" y="0"/>
            <a:ext cx="9144000" cy="6858000"/>
          </a:xfrm>
        </p:spPr>
        <p:txBody>
          <a:bodyPr/>
          <a:lstStyle/>
          <a:p>
            <a:pPr>
              <a:buFontTx/>
              <a:buNone/>
            </a:pPr>
            <a:r>
              <a:rPr lang="ru-RU"/>
              <a:t>     Определение критических параметров в </a:t>
            </a:r>
          </a:p>
          <a:p>
            <a:pPr>
              <a:buFontTx/>
              <a:buNone/>
            </a:pPr>
            <a:r>
              <a:rPr lang="ru-RU"/>
              <a:t>схеме эквивалентный ИП – узловая точка сети</a:t>
            </a:r>
          </a:p>
        </p:txBody>
      </p:sp>
      <p:sp>
        <p:nvSpPr>
          <p:cNvPr id="440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4036" name="Object 4"/>
          <p:cNvGraphicFramePr>
            <a:graphicFrameLocks noChangeAspect="1"/>
          </p:cNvGraphicFramePr>
          <p:nvPr/>
        </p:nvGraphicFramePr>
        <p:xfrm>
          <a:off x="1143000" y="1344613"/>
          <a:ext cx="7010400" cy="5486400"/>
        </p:xfrm>
        <a:graphic>
          <a:graphicData uri="http://schemas.openxmlformats.org/presentationml/2006/ole">
            <p:oleObj spid="_x0000_s44036" name="Visio" r:id="rId3" imgW="2530554" imgH="2095738" progId="Visio.Drawing.6">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228600" y="0"/>
            <a:ext cx="8915400" cy="6858000"/>
          </a:xfrm>
        </p:spPr>
        <p:txBody>
          <a:bodyPr/>
          <a:lstStyle/>
          <a:p>
            <a:pPr>
              <a:buFontTx/>
              <a:buNone/>
            </a:pPr>
            <a:r>
              <a:rPr lang="ru-RU"/>
              <a:t>   Коэффициент запаса статической устойчивости определяются через показатели установившегося и предельного режимов</a:t>
            </a:r>
          </a:p>
          <a:p>
            <a:pPr>
              <a:buFontTx/>
              <a:buNone/>
            </a:pPr>
            <a:endParaRPr lang="ru-RU"/>
          </a:p>
          <a:p>
            <a:pPr>
              <a:buFontTx/>
              <a:buNone/>
            </a:pPr>
            <a:endParaRPr lang="ru-RU"/>
          </a:p>
        </p:txBody>
      </p:sp>
      <p:sp>
        <p:nvSpPr>
          <p:cNvPr id="4608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46084" name="Object 4"/>
          <p:cNvGraphicFramePr>
            <a:graphicFrameLocks noChangeAspect="1"/>
          </p:cNvGraphicFramePr>
          <p:nvPr/>
        </p:nvGraphicFramePr>
        <p:xfrm>
          <a:off x="1981200" y="1870075"/>
          <a:ext cx="5334000" cy="1552575"/>
        </p:xfrm>
        <a:graphic>
          <a:graphicData uri="http://schemas.openxmlformats.org/presentationml/2006/ole">
            <p:oleObj spid="_x0000_s46084" name="Формула" r:id="rId3" imgW="1866090" imgH="545863" progId="Equation.3">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0" y="0"/>
            <a:ext cx="9144000" cy="6858000"/>
          </a:xfrm>
        </p:spPr>
        <p:txBody>
          <a:bodyPr/>
          <a:lstStyle/>
          <a:p>
            <a:pPr algn="ctr">
              <a:buFontTx/>
              <a:buNone/>
            </a:pPr>
            <a:r>
              <a:rPr lang="ru-RU"/>
              <a:t>    </a:t>
            </a:r>
            <a:r>
              <a:rPr lang="ru-RU" b="1">
                <a:solidFill>
                  <a:srgbClr val="0000FF"/>
                </a:solidFill>
              </a:rPr>
              <a:t>5)</a:t>
            </a:r>
            <a:r>
              <a:rPr lang="ru-RU"/>
              <a:t>  </a:t>
            </a:r>
            <a:r>
              <a:rPr lang="ru-RU" b="1">
                <a:solidFill>
                  <a:srgbClr val="0000FF"/>
                </a:solidFill>
              </a:rPr>
              <a:t>Питание асинхронной нагрузки от мощной ЭЭС</a:t>
            </a:r>
            <a:endParaRPr lang="ru-RU">
              <a:solidFill>
                <a:srgbClr val="0000FF"/>
              </a:solidFill>
            </a:endParaRPr>
          </a:p>
          <a:p>
            <a:pPr algn="just">
              <a:buFontTx/>
              <a:buNone/>
            </a:pPr>
            <a:r>
              <a:rPr lang="ru-RU"/>
              <a:t>  Предполагается, что </a:t>
            </a:r>
            <a:r>
              <a:rPr lang="ru-RU">
                <a:solidFill>
                  <a:srgbClr val="FF0000"/>
                </a:solidFill>
              </a:rPr>
              <a:t>система бесконечной мощности</a:t>
            </a:r>
            <a:r>
              <a:rPr lang="ru-RU"/>
              <a:t>, имеет узловую точку неизменного напряжения. </a:t>
            </a:r>
          </a:p>
          <a:p>
            <a:pPr algn="just">
              <a:buFontTx/>
              <a:buNone/>
            </a:pPr>
            <a:r>
              <a:rPr lang="ru-RU"/>
              <a:t>   Анализ статической устойчивости выполняется для случаев </a:t>
            </a:r>
            <a:r>
              <a:rPr lang="ru-RU">
                <a:solidFill>
                  <a:srgbClr val="FF0000"/>
                </a:solidFill>
              </a:rPr>
              <a:t>постоянной и переменной</a:t>
            </a:r>
            <a:r>
              <a:rPr lang="ru-RU"/>
              <a:t> потребляемой мощности. </a:t>
            </a:r>
          </a:p>
          <a:p>
            <a:pPr algn="just">
              <a:buFontTx/>
              <a:buNone/>
            </a:pPr>
            <a:r>
              <a:rPr lang="ru-RU"/>
              <a:t>  Уравнения равновесия установившегося режима при изменении активной мощности, потребляемой нагрузкой</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240</TotalTime>
  <Words>910</Words>
  <Application>Microsoft PowerPoint</Application>
  <PresentationFormat>Экран (4:3)</PresentationFormat>
  <Paragraphs>114</Paragraphs>
  <Slides>29</Slides>
  <Notes>0</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Внедренные серверы OLE</vt:lpstr>
      </vt:variant>
      <vt:variant>
        <vt:i4>2</vt:i4>
      </vt:variant>
      <vt:variant>
        <vt:lpstr>Заголовки слайдов</vt:lpstr>
      </vt:variant>
      <vt:variant>
        <vt:i4>29</vt:i4>
      </vt:variant>
    </vt:vector>
  </HeadingPairs>
  <TitlesOfParts>
    <vt:vector size="34" baseType="lpstr">
      <vt:lpstr>Arial</vt:lpstr>
      <vt:lpstr>Symbol</vt:lpstr>
      <vt:lpstr>Оформление по умолчанию</vt:lpstr>
      <vt:lpstr>Microsoft Equation 3.0</vt:lpstr>
      <vt:lpstr>Microsoft Visio Drawing</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6</cp:revision>
  <cp:lastPrinted>1601-01-01T00:00:00Z</cp:lastPrinted>
  <dcterms:created xsi:type="dcterms:W3CDTF">1601-01-01T00:00:00Z</dcterms:created>
  <dcterms:modified xsi:type="dcterms:W3CDTF">2014-01-27T17:31:22Z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